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2" r:id="rId3"/>
    <p:sldId id="286" r:id="rId4"/>
    <p:sldId id="279" r:id="rId5"/>
    <p:sldId id="282" r:id="rId6"/>
    <p:sldId id="283" r:id="rId7"/>
    <p:sldId id="274" r:id="rId8"/>
    <p:sldId id="28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7"/>
    <a:srgbClr val="FFC001"/>
    <a:srgbClr val="1F4E79"/>
    <a:srgbClr val="7030A0"/>
    <a:srgbClr val="FFFF00"/>
    <a:srgbClr val="A4D76B"/>
    <a:srgbClr val="37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30" y="72"/>
      </p:cViewPr>
      <p:guideLst/>
    </p:cSldViewPr>
  </p:slideViewPr>
  <p:outlineViewPr>
    <p:cViewPr>
      <p:scale>
        <a:sx n="33" d="100"/>
        <a:sy n="33" d="100"/>
      </p:scale>
      <p:origin x="0" y="-840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Helen" userId="171fc4ef-7e32-4f06-8c8c-8b8f5e76aec2" providerId="ADAL" clId="{76BD7DEF-9378-4019-B237-CF4E932E2295}"/>
    <pc:docChg chg="custSel modSld">
      <pc:chgData name="Wilson, Helen" userId="171fc4ef-7e32-4f06-8c8c-8b8f5e76aec2" providerId="ADAL" clId="{76BD7DEF-9378-4019-B237-CF4E932E2295}" dt="2024-10-21T09:37:42.948" v="510" actId="13244"/>
      <pc:docMkLst>
        <pc:docMk/>
      </pc:docMkLst>
      <pc:sldChg chg="delSp modSp mod">
        <pc:chgData name="Wilson, Helen" userId="171fc4ef-7e32-4f06-8c8c-8b8f5e76aec2" providerId="ADAL" clId="{76BD7DEF-9378-4019-B237-CF4E932E2295}" dt="2024-10-21T08:41:24.242" v="57" actId="20577"/>
        <pc:sldMkLst>
          <pc:docMk/>
          <pc:sldMk cId="2200265725" sldId="262"/>
        </pc:sldMkLst>
        <pc:spChg chg="mod">
          <ac:chgData name="Wilson, Helen" userId="171fc4ef-7e32-4f06-8c8c-8b8f5e76aec2" providerId="ADAL" clId="{76BD7DEF-9378-4019-B237-CF4E932E2295}" dt="2024-10-21T08:41:24.242" v="57" actId="20577"/>
          <ac:spMkLst>
            <pc:docMk/>
            <pc:sldMk cId="2200265725" sldId="262"/>
            <ac:spMk id="3" creationId="{B9D318D4-C001-2CDB-12AA-CFFA00483B17}"/>
          </ac:spMkLst>
        </pc:spChg>
        <pc:picChg chg="del">
          <ac:chgData name="Wilson, Helen" userId="171fc4ef-7e32-4f06-8c8c-8b8f5e76aec2" providerId="ADAL" clId="{76BD7DEF-9378-4019-B237-CF4E932E2295}" dt="2024-10-21T08:41:01.721" v="3" actId="478"/>
          <ac:picMkLst>
            <pc:docMk/>
            <pc:sldMk cId="2200265725" sldId="262"/>
            <ac:picMk id="4" creationId="{3B777755-912B-2B06-61A7-AB652EE1EAAC}"/>
          </ac:picMkLst>
        </pc:picChg>
        <pc:picChg chg="del mod">
          <ac:chgData name="Wilson, Helen" userId="171fc4ef-7e32-4f06-8c8c-8b8f5e76aec2" providerId="ADAL" clId="{76BD7DEF-9378-4019-B237-CF4E932E2295}" dt="2024-10-21T08:41:04.714" v="5" actId="478"/>
          <ac:picMkLst>
            <pc:docMk/>
            <pc:sldMk cId="2200265725" sldId="262"/>
            <ac:picMk id="6" creationId="{94B5ECAC-DE03-1133-2C51-B8BA6F75EE93}"/>
          </ac:picMkLst>
        </pc:picChg>
      </pc:sldChg>
      <pc:sldChg chg="modSp mod">
        <pc:chgData name="Wilson, Helen" userId="171fc4ef-7e32-4f06-8c8c-8b8f5e76aec2" providerId="ADAL" clId="{76BD7DEF-9378-4019-B237-CF4E932E2295}" dt="2024-10-21T09:34:14.360" v="138" actId="20577"/>
        <pc:sldMkLst>
          <pc:docMk/>
          <pc:sldMk cId="1747624696" sldId="274"/>
        </pc:sldMkLst>
        <pc:graphicFrameChg chg="modGraphic">
          <ac:chgData name="Wilson, Helen" userId="171fc4ef-7e32-4f06-8c8c-8b8f5e76aec2" providerId="ADAL" clId="{76BD7DEF-9378-4019-B237-CF4E932E2295}" dt="2024-10-21T09:34:14.360" v="138" actId="20577"/>
          <ac:graphicFrameMkLst>
            <pc:docMk/>
            <pc:sldMk cId="1747624696" sldId="274"/>
            <ac:graphicFrameMk id="7" creationId="{42FDD97D-B5FA-E4E8-1B71-469B33E661FB}"/>
          </ac:graphicFrameMkLst>
        </pc:graphicFrameChg>
      </pc:sldChg>
      <pc:sldChg chg="addSp modSp mod">
        <pc:chgData name="Wilson, Helen" userId="171fc4ef-7e32-4f06-8c8c-8b8f5e76aec2" providerId="ADAL" clId="{76BD7DEF-9378-4019-B237-CF4E932E2295}" dt="2024-10-21T09:37:42.948" v="510" actId="13244"/>
        <pc:sldMkLst>
          <pc:docMk/>
          <pc:sldMk cId="906829783" sldId="282"/>
        </pc:sldMkLst>
        <pc:picChg chg="add mod ord modCrop">
          <ac:chgData name="Wilson, Helen" userId="171fc4ef-7e32-4f06-8c8c-8b8f5e76aec2" providerId="ADAL" clId="{76BD7DEF-9378-4019-B237-CF4E932E2295}" dt="2024-10-21T09:37:42.948" v="510" actId="13244"/>
          <ac:picMkLst>
            <pc:docMk/>
            <pc:sldMk cId="906829783" sldId="282"/>
            <ac:picMk id="7" creationId="{95106523-7636-E835-E13E-3081138B4A09}"/>
          </ac:picMkLst>
        </pc:picChg>
      </pc:sldChg>
      <pc:sldChg chg="modSp mod">
        <pc:chgData name="Wilson, Helen" userId="171fc4ef-7e32-4f06-8c8c-8b8f5e76aec2" providerId="ADAL" clId="{76BD7DEF-9378-4019-B237-CF4E932E2295}" dt="2024-10-21T09:32:31.684" v="88" actId="1076"/>
        <pc:sldMkLst>
          <pc:docMk/>
          <pc:sldMk cId="255341084" sldId="283"/>
        </pc:sldMkLst>
        <pc:spChg chg="mod">
          <ac:chgData name="Wilson, Helen" userId="171fc4ef-7e32-4f06-8c8c-8b8f5e76aec2" providerId="ADAL" clId="{76BD7DEF-9378-4019-B237-CF4E932E2295}" dt="2024-10-21T09:32:31.684" v="88" actId="1076"/>
          <ac:spMkLst>
            <pc:docMk/>
            <pc:sldMk cId="255341084" sldId="283"/>
            <ac:spMk id="12" creationId="{B05AC4CA-A681-3EE5-29B8-2BBCC0CACC36}"/>
          </ac:spMkLst>
        </pc:spChg>
      </pc:sldChg>
      <pc:sldChg chg="modSp mod">
        <pc:chgData name="Wilson, Helen" userId="171fc4ef-7e32-4f06-8c8c-8b8f5e76aec2" providerId="ADAL" clId="{76BD7DEF-9378-4019-B237-CF4E932E2295}" dt="2024-10-21T08:40:45.888" v="2" actId="14100"/>
        <pc:sldMkLst>
          <pc:docMk/>
          <pc:sldMk cId="191855756" sldId="286"/>
        </pc:sldMkLst>
        <pc:spChg chg="mod">
          <ac:chgData name="Wilson, Helen" userId="171fc4ef-7e32-4f06-8c8c-8b8f5e76aec2" providerId="ADAL" clId="{76BD7DEF-9378-4019-B237-CF4E932E2295}" dt="2024-10-21T08:40:39.574" v="1" actId="27636"/>
          <ac:spMkLst>
            <pc:docMk/>
            <pc:sldMk cId="191855756" sldId="286"/>
            <ac:spMk id="3" creationId="{AD62C549-0ED5-9604-C3C8-0432002AF475}"/>
          </ac:spMkLst>
        </pc:spChg>
        <pc:spChg chg="mod">
          <ac:chgData name="Wilson, Helen" userId="171fc4ef-7e32-4f06-8c8c-8b8f5e76aec2" providerId="ADAL" clId="{76BD7DEF-9378-4019-B237-CF4E932E2295}" dt="2024-10-21T08:40:45.888" v="2" actId="14100"/>
          <ac:spMkLst>
            <pc:docMk/>
            <pc:sldMk cId="191855756" sldId="286"/>
            <ac:spMk id="12" creationId="{3D19E688-8926-E11B-5BFE-1CC1AE2A61CB}"/>
          </ac:spMkLst>
        </pc:spChg>
      </pc:sldChg>
      <pc:sldChg chg="modSp mod">
        <pc:chgData name="Wilson, Helen" userId="171fc4ef-7e32-4f06-8c8c-8b8f5e76aec2" providerId="ADAL" clId="{76BD7DEF-9378-4019-B237-CF4E932E2295}" dt="2024-10-21T09:35:00.866" v="162" actId="20577"/>
        <pc:sldMkLst>
          <pc:docMk/>
          <pc:sldMk cId="503904649" sldId="288"/>
        </pc:sldMkLst>
        <pc:graphicFrameChg chg="modGraphic">
          <ac:chgData name="Wilson, Helen" userId="171fc4ef-7e32-4f06-8c8c-8b8f5e76aec2" providerId="ADAL" clId="{76BD7DEF-9378-4019-B237-CF4E932E2295}" dt="2024-10-21T09:35:00.866" v="162" actId="20577"/>
          <ac:graphicFrameMkLst>
            <pc:docMk/>
            <pc:sldMk cId="503904649" sldId="288"/>
            <ac:graphicFrameMk id="7" creationId="{42FDD97D-B5FA-E4E8-1B71-469B33E661F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5A491-A5A1-45DD-8C1B-BCC1487F1305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07715-75DB-440E-9628-19D4DC8B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8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7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3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216C-A255-4812-889E-B7D66554BB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9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216C-A255-4812-889E-B7D66554BB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1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7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4484-EBA0-8180-EEAC-D92946F16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C28F9-585E-86C5-6A8A-BF770658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F568-EAF3-8118-252D-6F06384A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0F85-5A05-6F16-F4D4-B7B85652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5B97-D61C-82DE-A3F8-B9868C35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A1D0-5788-BB89-8584-2E5BBA07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AC6E4-03D3-08C4-0071-9EF37F5C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3B4C7-DCD1-C60E-4FCC-410394D9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97C7-5C72-A9E2-40AF-108A9C66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1AB1-D6CE-F716-D468-41D25465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9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72021-AA5B-AD64-A140-90C405EF9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D101C-CA75-E61C-F0BF-DC9DD6356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DE44-6520-60AE-EC62-6A175A77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744D-A2B4-C3CE-8DD5-E3D0C078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4A49A-DBB4-65E5-A4D2-19A155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F2AE-BC74-B6BF-123C-A5D7F258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D8D4-5867-3173-A36D-587BE875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3450-DE9C-1326-5323-DD1A24D0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FE59-CE65-023A-80FB-8482F8CC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28CA1-9EB1-AE1E-16A9-8300DB9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0BB1-45CA-504D-FBDA-BFA0E105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C2D1-7737-2442-D2EE-83809BA5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21FF-67F8-E38D-B7BD-3D6CC8DD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6EF6-B541-9666-0B28-FAC44B2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AED70-8466-DC34-6CD1-A5543C54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2936-E651-FF22-54C3-9BE951A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4F50-4556-4CD2-8F2C-704D0BD67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1082F-42AB-BB02-1607-83C997286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BF21-1AFC-5BCC-CC18-B1E6313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675E5-CA60-B661-296B-F2B13E55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C712E-6DE4-F9DE-0B73-3B784991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4E5E-F725-4837-D46B-162C5125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0F3E3-F624-4A28-2DE3-534326A7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A583C-18F9-EEF9-80F5-75F03CA9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04211-B9FF-35C4-19D0-9B46611B2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B6031-90E8-61F8-AC01-D6AC9DC28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5335B-027F-648C-8837-C618E17D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C3D2DC-863C-262E-DEFA-E42F96B5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1E568-3219-7CC4-C199-13712591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6FDA-86F8-8686-5FBB-00052B87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E555C-A969-8201-D585-910315B2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AA937-2E3C-E1CA-6391-38F1D019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B464-838A-F03E-47B9-B7E2F3C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9094B-8718-9E09-5E1F-EB6F0698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1D0EE-59C2-934E-B8B1-70D56926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FA76-F325-474B-D939-9BACAA5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41A2-F849-02CC-CFB4-EBB9BBBB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3099-5DEE-B143-C963-D72974EF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446DA-1248-72C7-08C0-5DE0F27B1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2DA72-F758-7454-D072-27C6CA08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ECBB8-EF82-1963-E88A-E73FE20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AEFE-03D1-E357-4E54-A9EC0493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0E8D-5361-A2EE-DD14-772AAA5C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05926-F167-492B-106F-1233DE337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687BB-8EFD-F0E9-FE9C-9F7F6BD43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F5102-790B-647C-1FA6-1A132536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9FFD4-7E35-7621-8897-C3D4F04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A5783-7C2A-928D-8509-94B93AEC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0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077E4-7874-78A2-C867-0DA4991B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72895-BF36-CDA7-059C-9C94A9077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5397-E001-46D8-6D57-DE63B6386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2A52-025E-4FBB-A146-063E1C7D192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90D11-0BC1-C7BC-6470-39FD1786D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257F-9A69-65B1-5038-8DD4D502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clusive.microsoft.design/tools-and-activities/Inclusive101Guidebook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.docs.live.net/6bae315b220e8d82/Desktop/GlousStroud/StudentLearning/Library%20session%20SGS/ReadingOrder_demo.pptx" TargetMode="External"/><Relationship Id="rId5" Type="http://schemas.openxmlformats.org/officeDocument/2006/relationships/hyperlink" Target="https://d.docs.live.net/6bae315b220e8d82/Desktop/GlousStroud/StudentLearning/Student%20session%20SGS/BasicDemoDoc.docx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5C34C1-C938-2D9E-9171-59B788E34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46624"/>
            <a:ext cx="12192000" cy="2583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9DBFE-367E-0FB9-D789-34B936D52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624"/>
            <a:ext cx="9144000" cy="2169268"/>
          </a:xfrm>
        </p:spPr>
        <p:txBody>
          <a:bodyPr/>
          <a:lstStyle/>
          <a:p>
            <a:r>
              <a:rPr lang="en-GB" b="1" dirty="0"/>
              <a:t>Accessible content creation for learner variability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9AFA5-1007-E5B6-F02D-52E29CB87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3168" y="3915054"/>
            <a:ext cx="4310089" cy="1759016"/>
          </a:xfrm>
        </p:spPr>
        <p:txBody>
          <a:bodyPr/>
          <a:lstStyle/>
          <a:p>
            <a:br>
              <a:rPr lang="en-GB" b="1" dirty="0"/>
            </a:br>
            <a:endParaRPr lang="en-GB" b="1" dirty="0"/>
          </a:p>
          <a:p>
            <a:r>
              <a:rPr lang="en-GB" sz="1600" dirty="0"/>
              <a:t>Learn to Enable Digital for Everyone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CFE88-CE74-D9A2-1341-1EB8A25D8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086" y="4667941"/>
            <a:ext cx="863773" cy="781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18FE0-3F00-B831-CE46-9A9CD1F7E13F}"/>
              </a:ext>
            </a:extLst>
          </p:cNvPr>
          <p:cNvSpPr txBox="1"/>
          <p:nvPr/>
        </p:nvSpPr>
        <p:spPr>
          <a:xfrm>
            <a:off x="4203043" y="5053000"/>
            <a:ext cx="3224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www.LearnToEnable.co.uk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DBD218-91F4-2A29-C51B-999F3600C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99278" y="5053000"/>
            <a:ext cx="2904605" cy="0"/>
          </a:xfrm>
          <a:prstGeom prst="line">
            <a:avLst/>
          </a:prstGeom>
          <a:ln w="190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0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8172C7-7D61-2EDF-6695-589CD6F3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FBB5-039B-107C-CB4D-8097391F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213188"/>
          </a:xfrm>
        </p:spPr>
        <p:txBody>
          <a:bodyPr/>
          <a:lstStyle/>
          <a:p>
            <a:r>
              <a:rPr lang="en-GB" b="1" dirty="0"/>
              <a:t>This session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18D4-C001-2CDB-12AA-CFFA0048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445"/>
            <a:ext cx="10515600" cy="4384880"/>
          </a:xfrm>
        </p:spPr>
        <p:txBody>
          <a:bodyPr>
            <a:normAutofit/>
          </a:bodyPr>
          <a:lstStyle/>
          <a:p>
            <a:r>
              <a:rPr lang="en-GB" dirty="0"/>
              <a:t>Discussing examples of content to support more user-friendly teaching materials</a:t>
            </a:r>
            <a:br>
              <a:rPr lang="en-GB" dirty="0"/>
            </a:br>
            <a:endParaRPr lang="en-GB" dirty="0"/>
          </a:p>
          <a:p>
            <a:r>
              <a:rPr lang="en-GB" dirty="0"/>
              <a:t>A demonstration and mini workshop of some simple concepts to learn and apply</a:t>
            </a:r>
          </a:p>
        </p:txBody>
      </p:sp>
    </p:spTree>
    <p:extLst>
      <p:ext uri="{BB962C8B-B14F-4D97-AF65-F5344CB8AC3E}">
        <p14:creationId xmlns:p14="http://schemas.microsoft.com/office/powerpoint/2010/main" val="220026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19E688-8926-E11B-5BFE-1CC1AE2A6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4658"/>
            <a:ext cx="8288594" cy="683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B8C24-6A19-94D5-1C7A-81AA8308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8594" y="0"/>
            <a:ext cx="3903406" cy="6858000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100653"/>
            <a:ext cx="11612782" cy="1063894"/>
          </a:xfrm>
        </p:spPr>
        <p:txBody>
          <a:bodyPr>
            <a:normAutofit/>
          </a:bodyPr>
          <a:lstStyle/>
          <a:p>
            <a:r>
              <a:rPr lang="en-GB" b="1" dirty="0"/>
              <a:t>Let’s start with a quick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506377"/>
            <a:ext cx="7639665" cy="51475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What digital content have you created this week and how often?</a:t>
            </a:r>
            <a:br>
              <a:rPr lang="en-GB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GB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Posters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 posts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content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VLE/Intranet</a:t>
            </a:r>
            <a:b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180C0-DA83-382D-BF1A-3A3F95565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8317" b="2"/>
          <a:stretch/>
        </p:blipFill>
        <p:spPr>
          <a:xfrm>
            <a:off x="8541811" y="983225"/>
            <a:ext cx="3483925" cy="1731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62A4A-20DB-E18E-4CDF-7C165EC76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2"/>
          <a:stretch/>
        </p:blipFill>
        <p:spPr>
          <a:xfrm>
            <a:off x="8541811" y="3051254"/>
            <a:ext cx="3483925" cy="1731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55CB0-D094-CF77-17D4-F4DA4BAC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48" b="8550"/>
          <a:stretch/>
        </p:blipFill>
        <p:spPr>
          <a:xfrm>
            <a:off x="8541811" y="5078354"/>
            <a:ext cx="3483925" cy="15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Helping you to help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439426"/>
            <a:ext cx="6942066" cy="50809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All of us can make content accessible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some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very basic everyday principles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everyone can learn and apply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Solve for one, extend to many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the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Microsoft Inclusive Design Toolkit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(Permanent, temporary and situational)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 of it as skills for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good practice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formatting that makes content user friendly everyone</a:t>
            </a:r>
          </a:p>
        </p:txBody>
      </p:sp>
      <p:pic>
        <p:nvPicPr>
          <p:cNvPr id="7" name="Picture 6" descr="Example diagram based on Microsoft Inclusive Design Toolkit showing examples of permanent, temporary, situational and travel disability scenarios.">
            <a:extLst>
              <a:ext uri="{FF2B5EF4-FFF2-40B4-BE49-F238E27FC236}">
                <a16:creationId xmlns:a16="http://schemas.microsoft.com/office/drawing/2014/main" id="{89CD46F0-F232-5AED-E5BD-7823F6ABA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858" y="175524"/>
            <a:ext cx="4317246" cy="65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Examples to discuss…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83" y="1424322"/>
            <a:ext cx="7339584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Digital content examples: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Captions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use of colour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Colour contrast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Headings and 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inks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formatting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Explore examples and discuss the challenges.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7" name="Picture 6" descr="Colour contrast example of a sign post painted in brand colours where the text can no longer be read on the sign due to poor colour contrast">
            <a:extLst>
              <a:ext uri="{FF2B5EF4-FFF2-40B4-BE49-F238E27FC236}">
                <a16:creationId xmlns:a16="http://schemas.microsoft.com/office/drawing/2014/main" id="{95106523-7636-E835-E13E-3081138B4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6"/>
          <a:stretch/>
        </p:blipFill>
        <p:spPr>
          <a:xfrm>
            <a:off x="4062445" y="2320194"/>
            <a:ext cx="4346336" cy="2217612"/>
          </a:xfrm>
          <a:prstGeom prst="rect">
            <a:avLst/>
          </a:prstGeom>
        </p:spPr>
      </p:pic>
      <p:pic>
        <p:nvPicPr>
          <p:cNvPr id="4" name="Picture 3" descr="Colour contrast example showing a McDonalds advert for Big Mac and fries but the price of 1.99 is written in bright yellow on a white background making it hard to read.">
            <a:extLst>
              <a:ext uri="{FF2B5EF4-FFF2-40B4-BE49-F238E27FC236}">
                <a16:creationId xmlns:a16="http://schemas.microsoft.com/office/drawing/2014/main" id="{3545A012-4B73-4D24-FD94-AE84866EB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26" y="1619182"/>
            <a:ext cx="3557778" cy="48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Workshop - some tips to learn</a:t>
            </a:r>
          </a:p>
        </p:txBody>
      </p:sp>
      <p:pic>
        <p:nvPicPr>
          <p:cNvPr id="14" name="Picture 13" descr="SCULPT documents structure, colour &amp; contrast, use of images, links, plain english and tables.">
            <a:extLst>
              <a:ext uri="{FF2B5EF4-FFF2-40B4-BE49-F238E27FC236}">
                <a16:creationId xmlns:a16="http://schemas.microsoft.com/office/drawing/2014/main" id="{1D0B69C3-1391-B948-BA0D-4EF92E95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5" y="1577938"/>
            <a:ext cx="5356373" cy="3053056"/>
          </a:xfrm>
          <a:prstGeom prst="rect">
            <a:avLst/>
          </a:prstGeom>
        </p:spPr>
      </p:pic>
      <p:pic>
        <p:nvPicPr>
          <p:cNvPr id="11" name="Picture 10" descr="SLIDE styles, links, images, design and evaluation">
            <a:extLst>
              <a:ext uri="{FF2B5EF4-FFF2-40B4-BE49-F238E27FC236}">
                <a16:creationId xmlns:a16="http://schemas.microsoft.com/office/drawing/2014/main" id="{ED545B40-E17F-6301-6135-E34423B06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42" y="1577938"/>
            <a:ext cx="5670767" cy="3159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5AC4CA-A681-3EE5-29B8-2BBCC0CACC36}"/>
              </a:ext>
            </a:extLst>
          </p:cNvPr>
          <p:cNvSpPr txBox="1"/>
          <p:nvPr/>
        </p:nvSpPr>
        <p:spPr>
          <a:xfrm>
            <a:off x="1819987" y="4916129"/>
            <a:ext cx="912331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Workshop templates: </a:t>
            </a:r>
            <a:r>
              <a:rPr lang="en-GB" sz="2800" dirty="0"/>
              <a:t>www.learntoenable.co.uk/sgs</a:t>
            </a:r>
            <a:br>
              <a:rPr lang="en-GB" sz="2800" dirty="0"/>
            </a:br>
            <a:r>
              <a:rPr lang="en-GB" sz="105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hlinkClick r:id="rId5"/>
              </a:rPr>
              <a:t>Word document checker and demonstration</a:t>
            </a: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hlinkClick r:id="rId6"/>
              </a:rPr>
              <a:t>PowerPoint infographic checker and demonstration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534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9A1669-1746-7B4F-8C03-47028A8A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7FE1DD-6F74-F162-FEAE-957652C59D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6092" y="214402"/>
            <a:ext cx="11459817" cy="12618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awareness is important: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accessibility checkers don’t cover everything - PowerPoint: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FDD97D-B5FA-E4E8-1B71-469B33E66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9228"/>
              </p:ext>
            </p:extLst>
          </p:nvPr>
        </p:nvGraphicFramePr>
        <p:xfrm>
          <a:off x="366091" y="2106048"/>
          <a:ext cx="11459818" cy="397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909">
                  <a:extLst>
                    <a:ext uri="{9D8B030D-6E8A-4147-A177-3AD203B41FA5}">
                      <a16:colId xmlns:a16="http://schemas.microsoft.com/office/drawing/2014/main" val="1366236466"/>
                    </a:ext>
                  </a:extLst>
                </a:gridCol>
                <a:gridCol w="5729909">
                  <a:extLst>
                    <a:ext uri="{9D8B030D-6E8A-4147-A177-3AD203B41FA5}">
                      <a16:colId xmlns:a16="http://schemas.microsoft.com/office/drawing/2014/main" val="1635550124"/>
                    </a:ext>
                  </a:extLst>
                </a:gridCol>
              </a:tblGrid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It covers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It does not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6713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Titles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Descriptive hyperlinks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05687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Alt text on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Use of fonts or capitals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8594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Alt text on shapes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Colour contrast of text and background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8225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Reading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The amount of content on slides or clear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1756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Items that are grouped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Grouped items, text in shapes for exporting to 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0755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Tables – merged and </a:t>
                      </a:r>
                      <a:r>
                        <a:rPr lang="en-GB" sz="2000"/>
                        <a:t>split cells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Images of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62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9A1669-1746-7B4F-8C03-47028A8A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7FE1DD-6F74-F162-FEAE-957652C59D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6091" y="552956"/>
            <a:ext cx="1145981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Word accessibility checker also does not cover everything: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FDD97D-B5FA-E4E8-1B71-469B33E66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34421"/>
              </p:ext>
            </p:extLst>
          </p:nvPr>
        </p:nvGraphicFramePr>
        <p:xfrm>
          <a:off x="366091" y="2106048"/>
          <a:ext cx="11459818" cy="410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909">
                  <a:extLst>
                    <a:ext uri="{9D8B030D-6E8A-4147-A177-3AD203B41FA5}">
                      <a16:colId xmlns:a16="http://schemas.microsoft.com/office/drawing/2014/main" val="1366236466"/>
                    </a:ext>
                  </a:extLst>
                </a:gridCol>
                <a:gridCol w="5729909">
                  <a:extLst>
                    <a:ext uri="{9D8B030D-6E8A-4147-A177-3AD203B41FA5}">
                      <a16:colId xmlns:a16="http://schemas.microsoft.com/office/drawing/2014/main" val="1635550124"/>
                    </a:ext>
                  </a:extLst>
                </a:gridCol>
              </a:tblGrid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It covers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It does not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6713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Colour 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Descriptive hyperlinks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05687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Alt text on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Use of fonts, alignment or capitals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8594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Items not inline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Clear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82258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b="1" dirty="0"/>
                        <a:t>Note: </a:t>
                      </a:r>
                      <a:r>
                        <a:rPr lang="en-GB" sz="2000" dirty="0"/>
                        <a:t>Headings are in a different part of the checker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Headings are in navigation pane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1756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Tables – merged and split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Grouped items (PDF implications)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Text boxes (PDF implications)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07550"/>
                  </a:ext>
                </a:extLst>
              </a:tr>
              <a:tr h="567903">
                <a:tc>
                  <a:txBody>
                    <a:bodyPr/>
                    <a:lstStyle/>
                    <a:p>
                      <a:r>
                        <a:rPr lang="en-GB" sz="2000" dirty="0"/>
                        <a:t>Reading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Images of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0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Any questions…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9935C-BC84-54FA-659A-E6DBCCD1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52" b="-2"/>
          <a:stretch/>
        </p:blipFill>
        <p:spPr>
          <a:xfrm>
            <a:off x="3480622" y="1213187"/>
            <a:ext cx="5024282" cy="565101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537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7810</TotalTime>
  <Words>375</Words>
  <Application>Microsoft Office PowerPoint</Application>
  <PresentationFormat>Widescreen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Accessible content creation for learner variability</vt:lpstr>
      <vt:lpstr>This session will cover</vt:lpstr>
      <vt:lpstr>Let’s start with a quick question…</vt:lpstr>
      <vt:lpstr>Helping you to help others</vt:lpstr>
      <vt:lpstr>Examples to discuss…</vt:lpstr>
      <vt:lpstr>Workshop - some tips to learn</vt:lpstr>
      <vt:lpstr>Why awareness is important:   The accessibility checkers don’t cover everything - PowerPoint:</vt:lpstr>
      <vt:lpstr>The Word accessibility checker also does not cover everything:</vt:lpstr>
      <vt:lpstr>Any 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and alt text</dc:title>
  <dc:creator>Wilson, Helen</dc:creator>
  <cp:lastModifiedBy>Wilson, Helen</cp:lastModifiedBy>
  <cp:revision>6</cp:revision>
  <cp:lastPrinted>2024-04-21T15:31:33Z</cp:lastPrinted>
  <dcterms:created xsi:type="dcterms:W3CDTF">2024-03-20T17:17:06Z</dcterms:created>
  <dcterms:modified xsi:type="dcterms:W3CDTF">2024-10-21T09:37:51Z</dcterms:modified>
</cp:coreProperties>
</file>